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503" r:id="rId23"/>
    <p:sldId id="504" r:id="rId24"/>
    <p:sldId id="370" r:id="rId25"/>
    <p:sldId id="418" r:id="rId26"/>
    <p:sldId id="451" r:id="rId27"/>
    <p:sldId id="490" r:id="rId28"/>
    <p:sldId id="380" r:id="rId29"/>
    <p:sldId id="450" r:id="rId30"/>
    <p:sldId id="381" r:id="rId31"/>
    <p:sldId id="383" r:id="rId32"/>
    <p:sldId id="382" r:id="rId33"/>
    <p:sldId id="452" r:id="rId34"/>
    <p:sldId id="453" r:id="rId35"/>
    <p:sldId id="454" r:id="rId36"/>
    <p:sldId id="462" r:id="rId37"/>
    <p:sldId id="384" r:id="rId38"/>
    <p:sldId id="385" r:id="rId39"/>
    <p:sldId id="386" r:id="rId40"/>
    <p:sldId id="489" r:id="rId41"/>
    <p:sldId id="388" r:id="rId42"/>
    <p:sldId id="488" r:id="rId43"/>
    <p:sldId id="371" r:id="rId44"/>
    <p:sldId id="455" r:id="rId45"/>
    <p:sldId id="391" r:id="rId46"/>
    <p:sldId id="393" r:id="rId47"/>
    <p:sldId id="394" r:id="rId48"/>
    <p:sldId id="402" r:id="rId49"/>
    <p:sldId id="491" r:id="rId50"/>
    <p:sldId id="404" r:id="rId51"/>
    <p:sldId id="493" r:id="rId52"/>
    <p:sldId id="395" r:id="rId53"/>
    <p:sldId id="401" r:id="rId54"/>
    <p:sldId id="492" r:id="rId55"/>
    <p:sldId id="405" r:id="rId56"/>
    <p:sldId id="494" r:id="rId57"/>
    <p:sldId id="392" r:id="rId58"/>
    <p:sldId id="372" r:id="rId59"/>
    <p:sldId id="457" r:id="rId60"/>
    <p:sldId id="463" r:id="rId61"/>
    <p:sldId id="396" r:id="rId62"/>
    <p:sldId id="412" r:id="rId63"/>
    <p:sldId id="410" r:id="rId64"/>
    <p:sldId id="407" r:id="rId65"/>
    <p:sldId id="496" r:id="rId66"/>
    <p:sldId id="408" r:id="rId67"/>
    <p:sldId id="497" r:id="rId68"/>
    <p:sldId id="498" r:id="rId69"/>
    <p:sldId id="499" r:id="rId70"/>
    <p:sldId id="423" r:id="rId71"/>
    <p:sldId id="500" r:id="rId72"/>
    <p:sldId id="389" r:id="rId73"/>
    <p:sldId id="415" r:id="rId74"/>
    <p:sldId id="424" r:id="rId75"/>
    <p:sldId id="409" r:id="rId76"/>
    <p:sldId id="501" r:id="rId77"/>
    <p:sldId id="373" r:id="rId78"/>
    <p:sldId id="456" r:id="rId79"/>
    <p:sldId id="464" r:id="rId80"/>
    <p:sldId id="425" r:id="rId81"/>
    <p:sldId id="429" r:id="rId82"/>
    <p:sldId id="430" r:id="rId83"/>
    <p:sldId id="431" r:id="rId84"/>
    <p:sldId id="434" r:id="rId85"/>
    <p:sldId id="428" r:id="rId86"/>
    <p:sldId id="433" r:id="rId87"/>
    <p:sldId id="432" r:id="rId88"/>
    <p:sldId id="435" r:id="rId89"/>
    <p:sldId id="374" r:id="rId90"/>
    <p:sldId id="458" r:id="rId91"/>
    <p:sldId id="465" r:id="rId92"/>
    <p:sldId id="436" r:id="rId93"/>
    <p:sldId id="440" r:id="rId94"/>
    <p:sldId id="437" r:id="rId95"/>
    <p:sldId id="442" r:id="rId96"/>
    <p:sldId id="441" r:id="rId97"/>
    <p:sldId id="502" r:id="rId98"/>
    <p:sldId id="443" r:id="rId99"/>
    <p:sldId id="444" r:id="rId100"/>
    <p:sldId id="468" r:id="rId101"/>
    <p:sldId id="375" r:id="rId102"/>
    <p:sldId id="467" r:id="rId103"/>
    <p:sldId id="446" r:id="rId104"/>
    <p:sldId id="470" r:id="rId105"/>
    <p:sldId id="481" r:id="rId106"/>
    <p:sldId id="477" r:id="rId107"/>
    <p:sldId id="476" r:id="rId108"/>
    <p:sldId id="475" r:id="rId109"/>
    <p:sldId id="478" r:id="rId110"/>
    <p:sldId id="469" r:id="rId111"/>
    <p:sldId id="471" r:id="rId112"/>
    <p:sldId id="473" r:id="rId113"/>
    <p:sldId id="472" r:id="rId114"/>
    <p:sldId id="474" r:id="rId115"/>
    <p:sldId id="377" r:id="rId116"/>
    <p:sldId id="449" r:id="rId117"/>
    <p:sldId id="366" r:id="rId118"/>
    <p:sldId id="448" r:id="rId119"/>
    <p:sldId id="445" r:id="rId120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33" d="100"/>
          <a:sy n="133" d="100"/>
        </p:scale>
        <p:origin x="864" y="114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26.04.2017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26.04.2017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0826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41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1304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156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03993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757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9727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143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0638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9834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9122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110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111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@Path("/{id}")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Book find(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</a:t>
            </a:r>
            <a:r>
              <a:rPr lang="en-US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b="1" dirty="0" smtClean="0"/>
              <a:t>Part of URL (@</a:t>
            </a:r>
            <a:r>
              <a:rPr lang="en-US" b="1" dirty="0" err="1" smtClean="0"/>
              <a:t>PathParam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/books/123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/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remove(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("id") Long id);</a:t>
            </a:r>
            <a:endParaRPr lang="en-US" b="1" dirty="0"/>
          </a:p>
          <a:p>
            <a:pPr lvl="2"/>
            <a:r>
              <a:rPr lang="en-US" b="1" dirty="0" smtClean="0"/>
              <a:t>Query on the URL (@</a:t>
            </a:r>
            <a:r>
              <a:rPr lang="en-US" b="1" dirty="0" err="1" smtClean="0"/>
              <a:t>QueryParam</a:t>
            </a:r>
            <a:r>
              <a:rPr lang="en-US" b="1" dirty="0" smtClean="0"/>
              <a:t>)</a:t>
            </a:r>
          </a:p>
          <a:p>
            <a:pPr lvl="2"/>
            <a:r>
              <a:rPr lang="en-US" b="1" dirty="0" smtClean="0"/>
              <a:t>/</a:t>
            </a:r>
            <a:r>
              <a:rPr lang="en-US" b="1" dirty="0" err="1" smtClean="0"/>
              <a:t>books?id</a:t>
            </a:r>
            <a:r>
              <a:rPr lang="en-US" b="1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113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114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116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118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Packaging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Deployment…</a:t>
            </a:r>
            <a:endParaRPr lang="en-GB" dirty="0"/>
          </a:p>
        </p:txBody>
      </p:sp>
      <p:pic>
        <p:nvPicPr>
          <p:cNvPr id="3074" name="Picture 2" descr="Image result for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098775" cy="30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deploy into a container (app server) the binaries and associated resources need to be packaged in a standard </a:t>
            </a:r>
            <a:r>
              <a:rPr lang="en-US" b="1" dirty="0" smtClean="0"/>
              <a:t>archive</a:t>
            </a:r>
            <a:r>
              <a:rPr lang="en-US" dirty="0" smtClean="0"/>
              <a:t> (the package).</a:t>
            </a:r>
          </a:p>
          <a:p>
            <a:pPr lvl="2"/>
            <a:r>
              <a:rPr lang="en-US" dirty="0" smtClean="0"/>
              <a:t>JAR</a:t>
            </a:r>
          </a:p>
          <a:p>
            <a:pPr lvl="2"/>
            <a:r>
              <a:rPr lang="en-US" dirty="0" smtClean="0"/>
              <a:t>WAR</a:t>
            </a:r>
          </a:p>
          <a:p>
            <a:pPr lvl="2"/>
            <a:r>
              <a:rPr lang="en-US" dirty="0" smtClean="0"/>
              <a:t>EAR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JAR</a:t>
            </a:r>
          </a:p>
          <a:p>
            <a:pPr lvl="2"/>
            <a:r>
              <a:rPr lang="en-US" dirty="0" smtClean="0"/>
              <a:t>EJB module containing Session, MDBs </a:t>
            </a:r>
            <a:r>
              <a:rPr lang="en-US" dirty="0" err="1" smtClean="0"/>
              <a:t>packaed</a:t>
            </a:r>
            <a:r>
              <a:rPr lang="en-US" dirty="0" smtClean="0"/>
              <a:t> in an EJB JAR.</a:t>
            </a:r>
          </a:p>
          <a:p>
            <a:pPr lvl="2"/>
            <a:r>
              <a:rPr lang="en-US" dirty="0" smtClean="0"/>
              <a:t>META-INF/ejb-jar.xml</a:t>
            </a:r>
          </a:p>
          <a:p>
            <a:pPr marL="2700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</a:t>
            </a:r>
          </a:p>
          <a:p>
            <a:pPr lvl="2"/>
            <a:r>
              <a:rPr lang="en-US" dirty="0" smtClean="0"/>
              <a:t>Web modules containing Servlets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EAR</a:t>
            </a:r>
          </a:p>
          <a:p>
            <a:pPr lvl="2"/>
            <a:r>
              <a:rPr lang="en-US" dirty="0" smtClean="0"/>
              <a:t>Enterprise modules which can contain WAR and JARs</a:t>
            </a:r>
          </a:p>
          <a:p>
            <a:pPr lvl="2"/>
            <a:r>
              <a:rPr lang="en-US" smtClean="0"/>
              <a:t>META-INF/application.xml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beans.</a:t>
            </a:r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 (keyword or @Transient)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JDBC will map Java primitives to relational data types, but the rules of these mappings will vary according to database provider (and hence driver).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MappedSuperclass</a:t>
            </a:r>
            <a:endParaRPr lang="en-US" dirty="0"/>
          </a:p>
          <a:p>
            <a:pPr lvl="2"/>
            <a:r>
              <a:rPr lang="en-US" dirty="0" smtClean="0"/>
              <a:t>Designate a none-entity super class (no direct table).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@Embeddable / @Embedded</a:t>
            </a:r>
          </a:p>
          <a:p>
            <a:pPr lvl="2"/>
            <a:r>
              <a:rPr lang="en-US" dirty="0" smtClean="0"/>
              <a:t>Embeddable is mapped to the owning entity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Others available.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Inheritance and Composition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may define:</a:t>
            </a:r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Named (static)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JPQL / HQL</a:t>
            </a:r>
          </a:p>
          <a:p>
            <a:pPr lvl="2"/>
            <a:r>
              <a:rPr lang="en-US" dirty="0" smtClean="0"/>
              <a:t>Hybrid SQL / 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Criteria API</a:t>
            </a:r>
          </a:p>
          <a:p>
            <a:pPr lvl="2"/>
            <a:r>
              <a:rPr lang="en-US" dirty="0" smtClean="0"/>
              <a:t>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Native</a:t>
            </a:r>
          </a:p>
          <a:p>
            <a:pPr lvl="2"/>
            <a:r>
              <a:rPr lang="en-US" dirty="0" smtClean="0"/>
              <a:t>SQL instead of JPQL</a:t>
            </a:r>
            <a:r>
              <a:rPr lang="en-US" dirty="0"/>
              <a:t> </a:t>
            </a:r>
            <a:r>
              <a:rPr lang="en-US" dirty="0" smtClean="0"/>
              <a:t>/ HQL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Stored procedures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9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dirty="0" smtClean="0"/>
              <a:t>Session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3"/>
            <a:r>
              <a:rPr lang="en-US" dirty="0" smtClean="0"/>
              <a:t>Can </a:t>
            </a:r>
            <a:r>
              <a:rPr lang="en-US" dirty="0"/>
              <a:t>be used by any request.  </a:t>
            </a:r>
            <a:endParaRPr lang="en-US" dirty="0" smtClean="0"/>
          </a:p>
          <a:p>
            <a:pPr lvl="3"/>
            <a:r>
              <a:rPr lang="en-US" dirty="0" smtClean="0"/>
              <a:t>Pooled.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Holds conversational </a:t>
            </a:r>
            <a:r>
              <a:rPr lang="en-US" dirty="0" smtClean="0"/>
              <a:t>state, involves passivation.</a:t>
            </a:r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3"/>
            <a:r>
              <a:rPr lang="en-US" dirty="0"/>
              <a:t>One per application instance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Often used with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@Startup</a:t>
            </a:r>
            <a:endParaRPr lang="en-US" b="1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Message Driven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Used to implement Messaging (more later).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Entity Beans</a:t>
            </a:r>
          </a:p>
          <a:p>
            <a:pPr lvl="2"/>
            <a:r>
              <a:rPr lang="en-US" dirty="0" smtClean="0"/>
              <a:t>Obsolete, use JPA instead.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</a:t>
            </a:r>
            <a:r>
              <a:rPr lang="en-US" dirty="0" smtClean="0"/>
              <a:t>Bean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98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EJB and client are within a single VM</a:t>
            </a:r>
            <a:r>
              <a:rPr lang="en-US" dirty="0" smtClean="0"/>
              <a:t>.</a:t>
            </a:r>
            <a:endParaRPr lang="en-US" dirty="0" smtClean="0"/>
          </a:p>
          <a:p>
            <a:pPr lvl="2"/>
            <a:r>
              <a:rPr lang="en-US" dirty="0" smtClean="0"/>
              <a:t>Method parameters are </a:t>
            </a:r>
            <a:r>
              <a:rPr lang="en-US" i="1" dirty="0" smtClean="0"/>
              <a:t>passed by reference </a:t>
            </a:r>
            <a:r>
              <a:rPr lang="en-US" dirty="0" smtClean="0"/>
              <a:t>from client to bean.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@Local public interface Foo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dirty="0" smtClean="0"/>
              <a:t>just simply implementing no interface)</a:t>
            </a:r>
          </a:p>
          <a:p>
            <a:pPr lvl="2"/>
            <a:r>
              <a:rPr lang="en-US" dirty="0" smtClean="0"/>
              <a:t>Very similar to </a:t>
            </a:r>
            <a:r>
              <a:rPr lang="en-US" dirty="0" smtClean="0"/>
              <a:t>Local.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Remote 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EJB and client are used in a distributed environment (i.e. different VMs, across a network</a:t>
            </a:r>
            <a:r>
              <a:rPr lang="en-US" dirty="0" smtClean="0"/>
              <a:t>).</a:t>
            </a:r>
          </a:p>
          <a:p>
            <a:pPr lvl="2"/>
            <a:r>
              <a:rPr lang="en-US" dirty="0"/>
              <a:t>Method parameters are </a:t>
            </a:r>
            <a:r>
              <a:rPr lang="en-US" i="1" dirty="0"/>
              <a:t>passed by </a:t>
            </a:r>
            <a:r>
              <a:rPr lang="en-US" i="1" dirty="0" smtClean="0"/>
              <a:t>value </a:t>
            </a:r>
            <a:r>
              <a:rPr lang="en-US" dirty="0" smtClean="0"/>
              <a:t>from </a:t>
            </a:r>
            <a:r>
              <a:rPr lang="en-US" dirty="0"/>
              <a:t>client to </a:t>
            </a:r>
            <a:r>
              <a:rPr lang="en-US" dirty="0" smtClean="0"/>
              <a:t>bean (RMI and Serializable).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and Remote </a:t>
            </a:r>
            <a:r>
              <a:rPr lang="en-US" dirty="0" smtClean="0"/>
              <a:t>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Remote Views </a:t>
            </a:r>
            <a:r>
              <a:rPr lang="en-US" dirty="0" smtClean="0"/>
              <a:t>(don’t alter interface)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95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and No-Interface </a:t>
            </a:r>
            <a:r>
              <a:rPr lang="en-US" dirty="0" smtClean="0"/>
              <a:t>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05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 spec forbids the manual creation of threads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Thread creation should be done via the @Asynchronous annotation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Container will </a:t>
            </a:r>
            <a:r>
              <a:rPr lang="en-US" dirty="0" smtClean="0"/>
              <a:t>handle the </a:t>
            </a:r>
            <a:r>
              <a:rPr lang="en-US" dirty="0" smtClean="0"/>
              <a:t>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Any resource shared between threads is by guarded by default.</a:t>
            </a:r>
            <a:endParaRPr lang="en-US" dirty="0"/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JavaSE</a:t>
            </a:r>
            <a:r>
              <a:rPr lang="en-US" dirty="0" smtClean="0"/>
              <a:t> concurrency primitives for better granularity.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SharedResource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LockType.WRITE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the default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@Lock(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aLock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14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Via CDI injection</a:t>
            </a:r>
          </a:p>
          <a:p>
            <a:pPr marL="270000" lvl="2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EJB injection</a:t>
            </a:r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@EJB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JNDI</a:t>
            </a:r>
          </a:p>
          <a:p>
            <a:pPr lvl="2"/>
            <a:r>
              <a:rPr lang="en-US" dirty="0" smtClean="0"/>
              <a:t>Used when client is not a Managed Bean (i.e. not in a container)</a:t>
            </a:r>
          </a:p>
          <a:p>
            <a:pPr lvl="2"/>
            <a:endParaRPr lang="en-US" dirty="0" smtClean="0"/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ctx.lookup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java:global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Foo!com.avaloq.meh.FooRemote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EJB from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07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MDB are EJB.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</a:t>
            </a:r>
            <a:r>
              <a:rPr lang="en-US" i="1" dirty="0"/>
              <a:t>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(v2) API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smtClean="0"/>
              <a:t>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GB" dirty="0"/>
              <a:t>Java Architecture for XML Binding (</a:t>
            </a:r>
            <a:r>
              <a:rPr lang="en-GB" b="1" dirty="0"/>
              <a:t>JAXB</a:t>
            </a:r>
            <a:r>
              <a:rPr lang="en-GB" dirty="0"/>
              <a:t>) is a software framework that allows Java developers to map Java classes to XML representations. </a:t>
            </a:r>
            <a:endParaRPr lang="en-GB" dirty="0" smtClean="0"/>
          </a:p>
          <a:p>
            <a:pPr lvl="1"/>
            <a:endParaRPr lang="en-GB" b="1" dirty="0"/>
          </a:p>
          <a:p>
            <a:pPr lvl="1"/>
            <a:r>
              <a:rPr lang="en-GB" b="1" dirty="0" smtClean="0"/>
              <a:t>JAXB </a:t>
            </a:r>
            <a:r>
              <a:rPr lang="en-GB" dirty="0" smtClean="0"/>
              <a:t>provides </a:t>
            </a:r>
            <a:r>
              <a:rPr lang="en-GB" dirty="0"/>
              <a:t>two main features: the ability to marshal Java objects into XML and the inverse, i.e. to </a:t>
            </a:r>
            <a:r>
              <a:rPr lang="en-GB" dirty="0" err="1"/>
              <a:t>unmarshal</a:t>
            </a:r>
            <a:r>
              <a:rPr lang="en-GB" dirty="0"/>
              <a:t> XML back into Java objects.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WebServcies</a:t>
            </a:r>
            <a:r>
              <a:rPr lang="en-US" dirty="0" smtClean="0"/>
              <a:t> and JAXB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2050" name="Picture 2" descr="Image result for jax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3501008"/>
            <a:ext cx="40290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11692</TotalTime>
  <Words>4158</Words>
  <Application>Microsoft Office PowerPoint</Application>
  <PresentationFormat>On-screen Show (4:3)</PresentationFormat>
  <Paragraphs>1307</Paragraphs>
  <Slides>119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ORM - Inheritance and Composition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Queries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Services</vt:lpstr>
      <vt:lpstr>EJB Bean Types</vt:lpstr>
      <vt:lpstr>EJB Views </vt:lpstr>
      <vt:lpstr>Local and Remote Views </vt:lpstr>
      <vt:lpstr>Local and Remote Views (don’t alter interface)</vt:lpstr>
      <vt:lpstr>Remote and No-Interface Views </vt:lpstr>
      <vt:lpstr>Concurrency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Invoking EJB from Client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Simplified (v2) API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WebServcies and JAXB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243</cp:revision>
  <dcterms:created xsi:type="dcterms:W3CDTF">2016-10-31T15:26:08Z</dcterms:created>
  <dcterms:modified xsi:type="dcterms:W3CDTF">2017-04-27T14:50:56Z</dcterms:modified>
</cp:coreProperties>
</file>